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0"/>
  </p:notesMasterIdLst>
  <p:handoutMasterIdLst>
    <p:handoutMasterId r:id="rId41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973" r:id="rId21"/>
    <p:sldId id="852" r:id="rId22"/>
    <p:sldId id="853" r:id="rId23"/>
    <p:sldId id="982" r:id="rId24"/>
    <p:sldId id="983" r:id="rId25"/>
    <p:sldId id="905" r:id="rId26"/>
    <p:sldId id="984" r:id="rId27"/>
    <p:sldId id="914" r:id="rId28"/>
    <p:sldId id="858" r:id="rId29"/>
    <p:sldId id="859" r:id="rId30"/>
    <p:sldId id="860" r:id="rId31"/>
    <p:sldId id="915" r:id="rId32"/>
    <p:sldId id="917" r:id="rId33"/>
    <p:sldId id="987" r:id="rId34"/>
    <p:sldId id="991" r:id="rId35"/>
    <p:sldId id="986" r:id="rId36"/>
    <p:sldId id="988" r:id="rId37"/>
    <p:sldId id="989" r:id="rId38"/>
    <p:sldId id="99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67" autoAdjust="0"/>
    <p:restoredTop sz="80517" autoAdjust="0"/>
  </p:normalViewPr>
  <p:slideViewPr>
    <p:cSldViewPr snapToGrid="0" snapToObjects="1">
      <p:cViewPr varScale="1">
        <p:scale>
          <a:sx n="68" d="100"/>
          <a:sy n="68" d="100"/>
        </p:scale>
        <p:origin x="57" y="2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263546" y="5691884"/>
            <a:ext cx="495264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are based on Tiger Wang’s slides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3246" y="4109871"/>
            <a:ext cx="7406354" cy="153041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baseline="-25000" dirty="0">
                <a:latin typeface="Verdana"/>
                <a:cs typeface="Verdana"/>
              </a:rPr>
              <a:t>Example</a:t>
            </a:r>
            <a:r>
              <a:rPr kumimoji="1" lang="en-US" altLang="zh-CN" sz="3200" baseline="-25000" dirty="0">
                <a:latin typeface="Verdana"/>
                <a:cs typeface="Verdana"/>
              </a:rPr>
              <a:t>: n=2 </a:t>
            </a:r>
            <a:r>
              <a:rPr kumimoji="1" lang="en-US" altLang="zh-CN" sz="3200" baseline="-25000" dirty="0">
                <a:latin typeface="Verdana"/>
                <a:cs typeface="Verdana"/>
                <a:sym typeface="Wingdings" panose="05000000000000000000" pitchFamily="2" charset="2"/>
              </a:rPr>
              <a:t> </a:t>
            </a:r>
            <a:r>
              <a:rPr kumimoji="1" lang="en-US" altLang="zh-CN" sz="3200" baseline="-25000" dirty="0">
                <a:latin typeface="Verdana"/>
                <a:cs typeface="Verdana"/>
              </a:rPr>
              <a:t>4 bit patterns in total</a:t>
            </a:r>
          </a:p>
          <a:p>
            <a:pPr marL="0" indent="0">
              <a:buNone/>
            </a:pPr>
            <a:r>
              <a:rPr kumimoji="1" lang="en-US" altLang="zh-CN" sz="3200" baseline="-25000" dirty="0">
                <a:latin typeface="Verdana"/>
                <a:cs typeface="Verdana"/>
              </a:rPr>
              <a:t>00,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baseline="-25000" dirty="0">
                <a:latin typeface="Verdana"/>
                <a:cs typeface="Verdana"/>
              </a:rPr>
              <a:t>01,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baseline="-25000" dirty="0">
                <a:latin typeface="Verdana"/>
                <a:cs typeface="Verdana"/>
              </a:rPr>
              <a:t>10,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baseline="-25000" dirty="0">
                <a:latin typeface="Verdana"/>
                <a:cs typeface="Verdana"/>
              </a:rPr>
              <a:t>11 can represent integers in [0,3]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670361"/>
            <a:ext cx="84999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bits: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sz="3200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32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sz="3200" dirty="0">
                <a:latin typeface="Verdana"/>
                <a:cs typeface="Verdana"/>
              </a:rPr>
              <a:t>: map each bit pattern to an integer in [0, </a:t>
            </a:r>
            <a:r>
              <a:rPr kumimoji="1" lang="en-US" altLang="zh-CN" dirty="0">
                <a:latin typeface="Verdana"/>
                <a:cs typeface="Verdana"/>
              </a:rPr>
              <a:t>??</a:t>
            </a:r>
            <a:r>
              <a:rPr lang="en-US" altLang="zh-CN" sz="3200" dirty="0"/>
              <a:t>]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503333" y="3110639"/>
            <a:ext cx="1752600" cy="558799"/>
          </a:xfrm>
          <a:prstGeom prst="wedgeRoundRectCallout">
            <a:avLst>
              <a:gd name="adj1" fmla="val 110666"/>
              <a:gd name="adj2" fmla="val -10150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Solution</a:t>
            </a:r>
            <a:r>
              <a:rPr kumimoji="1" lang="en-US" altLang="zh-CN" dirty="0">
                <a:latin typeface="Verdana"/>
                <a:cs typeface="Verdana"/>
              </a:rPr>
              <a:t>: Base-2 representation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02150" y="3996266"/>
          <a:ext cx="2224852" cy="186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3996266"/>
                        <a:ext cx="2224852" cy="186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4690532" y="5858932"/>
            <a:ext cx="4199467" cy="999067"/>
          </a:xfrm>
          <a:prstGeom prst="wedgeRoundRectCallout">
            <a:avLst>
              <a:gd name="adj1" fmla="val -30521"/>
              <a:gd name="adj2" fmla="val -103337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65766BC-FA84-4014-ACEC-8C1A6686E17F}"/>
              </a:ext>
            </a:extLst>
          </p:cNvPr>
          <p:cNvSpPr/>
          <p:nvPr/>
        </p:nvSpPr>
        <p:spPr>
          <a:xfrm>
            <a:off x="5734529" y="1997189"/>
            <a:ext cx="3221077" cy="1017116"/>
          </a:xfrm>
          <a:prstGeom prst="wedgeRoundRectCallout">
            <a:avLst>
              <a:gd name="adj1" fmla="val -83822"/>
              <a:gd name="adj2" fmla="val -4793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What integer does it represent?</a:t>
            </a: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computers represent integers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BFF8-9CA4-DA47-9B6A-445BBBF8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5E6-13F0-C643-B442-4678DFE1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Digital information is represented in bits</a:t>
            </a:r>
          </a:p>
          <a:p>
            <a:r>
              <a:rPr lang="en-US" dirty="0"/>
              <a:t>Byte = 8 bits</a:t>
            </a:r>
          </a:p>
          <a:p>
            <a:r>
              <a:rPr lang="en-US" dirty="0"/>
              <a:t>Base2 representation of unsigned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1-byte range: [0, 2</a:t>
            </a:r>
            <a:r>
              <a:rPr lang="en-US" baseline="30000" dirty="0"/>
              <a:t>8</a:t>
            </a:r>
            <a:r>
              <a:rPr lang="en-US" dirty="0"/>
              <a:t>-1]</a:t>
            </a:r>
          </a:p>
          <a:p>
            <a:pPr lvl="1"/>
            <a:r>
              <a:rPr lang="en-US" dirty="0"/>
              <a:t>4-byte range: [0, 2</a:t>
            </a:r>
            <a:r>
              <a:rPr lang="en-US" baseline="30000" dirty="0"/>
              <a:t>32</a:t>
            </a:r>
            <a:r>
              <a:rPr lang="en-US" dirty="0"/>
              <a:t>-1]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4DDD6A-DECE-1449-86D3-306413708239}"/>
              </a:ext>
            </a:extLst>
          </p:cNvPr>
          <p:cNvSpPr txBox="1">
            <a:spLocks/>
          </p:cNvSpPr>
          <p:nvPr/>
        </p:nvSpPr>
        <p:spPr>
          <a:xfrm>
            <a:off x="644042" y="3416715"/>
            <a:ext cx="8499958" cy="31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6062D4-831E-BE4E-AD37-C6FBEE471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43774"/>
              </p:ext>
            </p:extLst>
          </p:nvPr>
        </p:nvGraphicFramePr>
        <p:xfrm>
          <a:off x="4572000" y="3234153"/>
          <a:ext cx="1354460" cy="113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234153"/>
                        <a:ext cx="1354460" cy="113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9101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Describing a bit pattern- 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798" y="1093726"/>
            <a:ext cx="9416265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Verdana"/>
                <a:cs typeface="Verdana"/>
              </a:rPr>
              <a:t>Hex “digit” consists of 16 symbols</a:t>
            </a:r>
          </a:p>
          <a:p>
            <a:pPr lvl="1"/>
            <a:r>
              <a:rPr kumimoji="1" lang="en-US" altLang="zh-CN" dirty="0">
                <a:latin typeface="Verdana"/>
                <a:cs typeface="Verdana"/>
              </a:rPr>
              <a:t>0-9, </a:t>
            </a:r>
            <a:r>
              <a:rPr kumimoji="1" lang="en-US" altLang="zh-CN" dirty="0" err="1">
                <a:latin typeface="Verdana"/>
                <a:cs typeface="Verdana"/>
              </a:rPr>
              <a:t>a,b,c,d,e,f</a:t>
            </a: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6DF56-60B9-425F-AF4D-36C2FB105CFA}"/>
              </a:ext>
            </a:extLst>
          </p:cNvPr>
          <p:cNvGrpSpPr>
            <a:grpSpLocks/>
          </p:cNvGrpSpPr>
          <p:nvPr/>
        </p:nvGrpSpPr>
        <p:grpSpPr bwMode="auto">
          <a:xfrm>
            <a:off x="1424405" y="2089735"/>
            <a:ext cx="3430134" cy="2678091"/>
            <a:chOff x="4224" y="853"/>
            <a:chExt cx="1104" cy="15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6E6316-D3F9-4305-B851-626DF0DFD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234"/>
              <a:ext cx="1104" cy="1152"/>
              <a:chOff x="4224" y="1234"/>
              <a:chExt cx="1104" cy="1152"/>
            </a:xfrm>
          </p:grpSpPr>
          <p:sp>
            <p:nvSpPr>
              <p:cNvPr id="10" name="Rectangle 6">
                <a:extLst>
                  <a:ext uri="{FF2B5EF4-FFF2-40B4-BE49-F238E27FC236}">
                    <a16:creationId xmlns:a16="http://schemas.microsoft.com/office/drawing/2014/main" id="{5F676B91-E39E-46B1-80AB-7209AC0FB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E891C025-75F4-48FA-BA69-083C35011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0571941C-94B2-4D7C-B5AF-5039189E7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23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0000</a:t>
                </a:r>
              </a:p>
            </p:txBody>
          </p:sp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88C330C1-27CA-415F-93D8-ECCD1C90D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C5626FC8-6F6E-47B0-A059-23E90F9A6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5" name="Rectangle 11">
                <a:extLst>
                  <a:ext uri="{FF2B5EF4-FFF2-40B4-BE49-F238E27FC236}">
                    <a16:creationId xmlns:a16="http://schemas.microsoft.com/office/drawing/2014/main" id="{DDA3F6F3-612C-48B7-8480-181792F5C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37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0001</a:t>
                </a:r>
              </a:p>
            </p:txBody>
          </p:sp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F7E2049F-E393-4F51-8CC4-F0FE22DDC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7" name="Rectangle 13">
                <a:extLst>
                  <a:ext uri="{FF2B5EF4-FFF2-40B4-BE49-F238E27FC236}">
                    <a16:creationId xmlns:a16="http://schemas.microsoft.com/office/drawing/2014/main" id="{AA75275D-2B35-4591-9066-089BD860C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01661922-EDD3-4E47-9932-691B42DCA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52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0010</a:t>
                </a:r>
              </a:p>
            </p:txBody>
          </p:sp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75D3E7D9-049E-4CDE-AF05-698B6DB9C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id="{4A065941-9B88-4EDD-89DD-4F3741C07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1" name="Rectangle 17">
                <a:extLst>
                  <a:ext uri="{FF2B5EF4-FFF2-40B4-BE49-F238E27FC236}">
                    <a16:creationId xmlns:a16="http://schemas.microsoft.com/office/drawing/2014/main" id="{F0274CE8-A3E8-47E7-9D35-19338D74A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666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0011</a:t>
                </a:r>
              </a:p>
            </p:txBody>
          </p:sp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E1C2F788-9633-4078-852F-B9C68B5CD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3" name="Rectangle 19">
                <a:extLst>
                  <a:ext uri="{FF2B5EF4-FFF2-40B4-BE49-F238E27FC236}">
                    <a16:creationId xmlns:a16="http://schemas.microsoft.com/office/drawing/2014/main" id="{EC1895C4-CBDA-4E59-801A-106D10106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4" name="Rectangle 20">
                <a:extLst>
                  <a:ext uri="{FF2B5EF4-FFF2-40B4-BE49-F238E27FC236}">
                    <a16:creationId xmlns:a16="http://schemas.microsoft.com/office/drawing/2014/main" id="{2ABC2BE6-5368-4C4B-B32D-95D993618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810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0100</a:t>
                </a:r>
              </a:p>
            </p:txBody>
          </p:sp>
          <p:sp>
            <p:nvSpPr>
              <p:cNvPr id="25" name="Rectangle 21">
                <a:extLst>
                  <a:ext uri="{FF2B5EF4-FFF2-40B4-BE49-F238E27FC236}">
                    <a16:creationId xmlns:a16="http://schemas.microsoft.com/office/drawing/2014/main" id="{5DDCC0D5-B10C-43B6-865A-2E06EAD2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6" name="Rectangle 22">
                <a:extLst>
                  <a:ext uri="{FF2B5EF4-FFF2-40B4-BE49-F238E27FC236}">
                    <a16:creationId xmlns:a16="http://schemas.microsoft.com/office/drawing/2014/main" id="{B2991E23-A5EC-4515-BBC6-30D6E50DF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7" name="Rectangle 23">
                <a:extLst>
                  <a:ext uri="{FF2B5EF4-FFF2-40B4-BE49-F238E27FC236}">
                    <a16:creationId xmlns:a16="http://schemas.microsoft.com/office/drawing/2014/main" id="{56862FFA-9231-4030-914A-E391E115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95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0101</a:t>
                </a:r>
              </a:p>
            </p:txBody>
          </p:sp>
          <p:sp>
            <p:nvSpPr>
              <p:cNvPr id="28" name="Rectangle 24">
                <a:extLst>
                  <a:ext uri="{FF2B5EF4-FFF2-40B4-BE49-F238E27FC236}">
                    <a16:creationId xmlns:a16="http://schemas.microsoft.com/office/drawing/2014/main" id="{63A39804-2A5C-4991-8D42-B95AB49FD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9" name="Rectangle 25">
                <a:extLst>
                  <a:ext uri="{FF2B5EF4-FFF2-40B4-BE49-F238E27FC236}">
                    <a16:creationId xmlns:a16="http://schemas.microsoft.com/office/drawing/2014/main" id="{D5AB28FA-6FDC-4272-A618-01B69D542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30" name="Rectangle 26">
                <a:extLst>
                  <a:ext uri="{FF2B5EF4-FFF2-40B4-BE49-F238E27FC236}">
                    <a16:creationId xmlns:a16="http://schemas.microsoft.com/office/drawing/2014/main" id="{88405F49-9FB7-49CD-BCEF-81FACB696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09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0110</a:t>
                </a:r>
              </a:p>
            </p:txBody>
          </p:sp>
          <p:sp>
            <p:nvSpPr>
              <p:cNvPr id="31" name="Rectangle 27">
                <a:extLst>
                  <a:ext uri="{FF2B5EF4-FFF2-40B4-BE49-F238E27FC236}">
                    <a16:creationId xmlns:a16="http://schemas.microsoft.com/office/drawing/2014/main" id="{26A789B2-9464-4C2E-921F-5970885D9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B62EA585-5977-4759-BE63-4549DEA11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3" name="Rectangle 29">
                <a:extLst>
                  <a:ext uri="{FF2B5EF4-FFF2-40B4-BE49-F238E27FC236}">
                    <a16:creationId xmlns:a16="http://schemas.microsoft.com/office/drawing/2014/main" id="{2C07DBC8-8A86-4A9C-8102-FEFD5AB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24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0111</a:t>
                </a:r>
              </a:p>
            </p:txBody>
          </p:sp>
        </p:grpSp>
        <p:sp>
          <p:nvSpPr>
            <p:cNvPr id="7" name="Text Box 54">
              <a:extLst>
                <a:ext uri="{FF2B5EF4-FFF2-40B4-BE49-F238E27FC236}">
                  <a16:creationId xmlns:a16="http://schemas.microsoft.com/office/drawing/2014/main" id="{4CF01657-D15E-4FFB-A4F9-F03B11BF6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82532">
              <a:off x="4251" y="983"/>
              <a:ext cx="27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1600" b="0" dirty="0">
                  <a:latin typeface="Helvetica" charset="0"/>
                </a:rPr>
                <a:t>Hex</a:t>
              </a:r>
            </a:p>
          </p:txBody>
        </p:sp>
        <p:sp>
          <p:nvSpPr>
            <p:cNvPr id="8" name="Text Box 55">
              <a:extLst>
                <a:ext uri="{FF2B5EF4-FFF2-40B4-BE49-F238E27FC236}">
                  <a16:creationId xmlns:a16="http://schemas.microsoft.com/office/drawing/2014/main" id="{6912B296-7F0A-4DBD-997D-40B9601C7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82532">
              <a:off x="4512" y="853"/>
              <a:ext cx="46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1600" b="0" dirty="0">
                  <a:latin typeface="Helvetica" charset="0"/>
                </a:rPr>
                <a:t>Decimal</a:t>
              </a:r>
            </a:p>
          </p:txBody>
        </p:sp>
        <p:sp>
          <p:nvSpPr>
            <p:cNvPr id="9" name="Text Box 56">
              <a:extLst>
                <a:ext uri="{FF2B5EF4-FFF2-40B4-BE49-F238E27FC236}">
                  <a16:creationId xmlns:a16="http://schemas.microsoft.com/office/drawing/2014/main" id="{F970E530-BA7F-4B27-B964-60E02E0CF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82532">
              <a:off x="4901" y="918"/>
              <a:ext cx="3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1600" b="0" dirty="0">
                  <a:latin typeface="Helvetica" charset="0"/>
                </a:rPr>
                <a:t>Binary</a:t>
              </a:r>
            </a:p>
          </p:txBody>
        </p:sp>
      </p:grpSp>
      <p:grpSp>
        <p:nvGrpSpPr>
          <p:cNvPr id="34" name="Group 5">
            <a:extLst>
              <a:ext uri="{FF2B5EF4-FFF2-40B4-BE49-F238E27FC236}">
                <a16:creationId xmlns:a16="http://schemas.microsoft.com/office/drawing/2014/main" id="{EC056802-E786-415B-8F12-D521FFBFD96F}"/>
              </a:ext>
            </a:extLst>
          </p:cNvPr>
          <p:cNvGrpSpPr>
            <a:grpSpLocks/>
          </p:cNvGrpSpPr>
          <p:nvPr/>
        </p:nvGrpSpPr>
        <p:grpSpPr bwMode="auto">
          <a:xfrm>
            <a:off x="1406765" y="4767828"/>
            <a:ext cx="3447774" cy="2040135"/>
            <a:chOff x="4224" y="2386"/>
            <a:chExt cx="1104" cy="1152"/>
          </a:xfrm>
        </p:grpSpPr>
        <p:sp>
          <p:nvSpPr>
            <p:cNvPr id="35" name="Rectangle 30">
              <a:extLst>
                <a:ext uri="{FF2B5EF4-FFF2-40B4-BE49-F238E27FC236}">
                  <a16:creationId xmlns:a16="http://schemas.microsoft.com/office/drawing/2014/main" id="{7A79EA3A-6C22-4728-904D-C58BD05DE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8</a:t>
              </a:r>
            </a:p>
          </p:txBody>
        </p:sp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0F999D0D-8285-42B7-8858-B8D6715ED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8</a:t>
              </a: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3C66083F-321F-4F6E-9BE8-36DA7D005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38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1000</a:t>
              </a: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FEA68C3E-8422-4BFD-B6A2-477CF8E01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9</a:t>
              </a: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C91AA84F-E5B2-4F62-AA3D-C67CA934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9</a:t>
              </a:r>
            </a:p>
          </p:txBody>
        </p:sp>
        <p:sp>
          <p:nvSpPr>
            <p:cNvPr id="40" name="Rectangle 35">
              <a:extLst>
                <a:ext uri="{FF2B5EF4-FFF2-40B4-BE49-F238E27FC236}">
                  <a16:creationId xmlns:a16="http://schemas.microsoft.com/office/drawing/2014/main" id="{D73B2470-2CDD-4C3C-AE86-246F7594A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53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1001</a:t>
              </a:r>
            </a:p>
          </p:txBody>
        </p:sp>
        <p:sp>
          <p:nvSpPr>
            <p:cNvPr id="41" name="Rectangle 36">
              <a:extLst>
                <a:ext uri="{FF2B5EF4-FFF2-40B4-BE49-F238E27FC236}">
                  <a16:creationId xmlns:a16="http://schemas.microsoft.com/office/drawing/2014/main" id="{8A09EECA-5EBC-4973-8D98-F4136716B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A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36391BB4-58CB-438E-8B93-4507926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</a:t>
              </a: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EE0C1372-9315-4D9F-BA25-D8F4325FF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67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1010</a:t>
              </a: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15E0529B-C029-4695-A1CE-CBB1B2817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B</a:t>
              </a: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C7E9134E-BAD9-4256-8637-403AF26EA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</a:t>
              </a:r>
            </a:p>
          </p:txBody>
        </p:sp>
        <p:sp>
          <p:nvSpPr>
            <p:cNvPr id="46" name="Rectangle 41">
              <a:extLst>
                <a:ext uri="{FF2B5EF4-FFF2-40B4-BE49-F238E27FC236}">
                  <a16:creationId xmlns:a16="http://schemas.microsoft.com/office/drawing/2014/main" id="{ED93A383-86AD-4BC1-A32C-E0397EC58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818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1011</a:t>
              </a:r>
            </a:p>
          </p:txBody>
        </p:sp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05216DF2-8D0A-4263-92E5-2A9C4F791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C</a:t>
              </a:r>
            </a:p>
          </p:txBody>
        </p:sp>
        <p:sp>
          <p:nvSpPr>
            <p:cNvPr id="48" name="Rectangle 43">
              <a:extLst>
                <a:ext uri="{FF2B5EF4-FFF2-40B4-BE49-F238E27FC236}">
                  <a16:creationId xmlns:a16="http://schemas.microsoft.com/office/drawing/2014/main" id="{21C65BDE-45A8-4DAB-AF94-CE5940A10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12</a:t>
              </a:r>
            </a:p>
          </p:txBody>
        </p:sp>
        <p:sp>
          <p:nvSpPr>
            <p:cNvPr id="49" name="Rectangle 44">
              <a:extLst>
                <a:ext uri="{FF2B5EF4-FFF2-40B4-BE49-F238E27FC236}">
                  <a16:creationId xmlns:a16="http://schemas.microsoft.com/office/drawing/2014/main" id="{9888070B-B59F-4BF9-91A5-D5B571FE6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962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 dirty="0">
                  <a:latin typeface="Courier New" charset="0"/>
                </a:rPr>
                <a:t>1100</a:t>
              </a:r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01237A8F-1449-45E3-82C9-20322C42B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D</a:t>
              </a:r>
            </a:p>
          </p:txBody>
        </p:sp>
        <p:sp>
          <p:nvSpPr>
            <p:cNvPr id="51" name="Rectangle 46">
              <a:extLst>
                <a:ext uri="{FF2B5EF4-FFF2-40B4-BE49-F238E27FC236}">
                  <a16:creationId xmlns:a16="http://schemas.microsoft.com/office/drawing/2014/main" id="{1039C568-C56D-4CC1-AB81-0B99D7952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13</a:t>
              </a:r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8A4FDC74-9EB2-44B2-9B03-C87C29226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10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1101</a:t>
              </a:r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1C0144F4-6E9D-4109-89B3-500005F8A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E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6E18F6A0-D59E-4AD3-9323-943B5CCC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14</a:t>
              </a:r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5AAC7FAB-33F7-4DBD-83C2-86666F39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25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1110</a:t>
              </a:r>
            </a:p>
          </p:txBody>
        </p:sp>
        <p:sp>
          <p:nvSpPr>
            <p:cNvPr id="56" name="Rectangle 51">
              <a:extLst>
                <a:ext uri="{FF2B5EF4-FFF2-40B4-BE49-F238E27FC236}">
                  <a16:creationId xmlns:a16="http://schemas.microsoft.com/office/drawing/2014/main" id="{7FA509E6-9F85-4A38-AAEC-7206508DA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F</a:t>
              </a: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D6859D7D-2047-4982-85C0-8CC3731D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15</a:t>
              </a:r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D7C3BB82-341D-42F0-B672-28C057CCF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39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1111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5DBA12C-12FB-48CB-BA7C-C84A5EB83339}"/>
              </a:ext>
            </a:extLst>
          </p:cNvPr>
          <p:cNvSpPr/>
          <p:nvPr/>
        </p:nvSpPr>
        <p:spPr>
          <a:xfrm>
            <a:off x="3227781" y="2236726"/>
            <a:ext cx="1719202" cy="471779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44E0C0-A44D-4469-81BC-68E7B2CBA188}"/>
              </a:ext>
            </a:extLst>
          </p:cNvPr>
          <p:cNvSpPr txBox="1"/>
          <p:nvPr/>
        </p:nvSpPr>
        <p:spPr>
          <a:xfrm>
            <a:off x="5604552" y="3179472"/>
            <a:ext cx="3032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many bits are needed </a:t>
            </a:r>
          </a:p>
          <a:p>
            <a:r>
              <a:rPr lang="en-US" sz="2000" dirty="0"/>
              <a:t>to represent a hex symbol?</a:t>
            </a:r>
          </a:p>
        </p:txBody>
      </p:sp>
    </p:spTree>
    <p:extLst>
      <p:ext uri="{BB962C8B-B14F-4D97-AF65-F5344CB8AC3E}">
        <p14:creationId xmlns:p14="http://schemas.microsoft.com/office/powerpoint/2010/main" val="47837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465830" y="1601786"/>
            <a:ext cx="4780614" cy="1272308"/>
            <a:chOff x="2465830" y="1601786"/>
            <a:chExt cx="4780614" cy="127230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pic>
          <p:nvPicPr>
            <p:cNvPr id="20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1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2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</p:grp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2965921" y="5991609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zh-CN" alt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0 1</a:t>
            </a:r>
          </a:p>
        </p:txBody>
      </p: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465830" y="1601786"/>
            <a:ext cx="4780614" cy="1272308"/>
            <a:chOff x="2465830" y="1601786"/>
            <a:chExt cx="4780614" cy="127230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pic>
          <p:nvPicPr>
            <p:cNvPr id="20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1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2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</p:grp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2965921" y="5991609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zh-CN" alt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38914" name="Picture 2" descr="Image of horror emoji">
            <a:hlinkClick r:id="rId5"/>
            <a:extLst>
              <a:ext uri="{FF2B5EF4-FFF2-40B4-BE49-F238E27FC236}">
                <a16:creationId xmlns:a16="http://schemas.microsoft.com/office/drawing/2014/main" id="{3CD4AB9B-7DB0-4A03-B897-84140EBA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16" y="5256214"/>
            <a:ext cx="819852" cy="8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C3797-1FF9-47E3-A89D-208738FF28C4}"/>
              </a:ext>
            </a:extLst>
          </p:cNvPr>
          <p:cNvSpPr txBox="1"/>
          <p:nvPr/>
        </p:nvSpPr>
        <p:spPr>
          <a:xfrm>
            <a:off x="6821301" y="6135268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Overflow!</a:t>
            </a:r>
          </a:p>
        </p:txBody>
      </p:sp>
    </p:spTree>
    <p:extLst>
      <p:ext uri="{BB962C8B-B14F-4D97-AF65-F5344CB8AC3E}">
        <p14:creationId xmlns:p14="http://schemas.microsoft.com/office/powerpoint/2010/main" val="169920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2907312" y="6068481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65830" y="1601786"/>
            <a:ext cx="4780614" cy="1272308"/>
            <a:chOff x="2465830" y="1601786"/>
            <a:chExt cx="4780614" cy="127230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465830" y="1601786"/>
            <a:ext cx="4780614" cy="1272308"/>
            <a:chOff x="2465830" y="1601786"/>
            <a:chExt cx="4780614" cy="127230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</p:grpSp>
      <p:sp>
        <p:nvSpPr>
          <p:cNvPr id="3" name="Rectangle 9">
            <a:extLst>
              <a:ext uri="{FF2B5EF4-FFF2-40B4-BE49-F238E27FC236}">
                <a16:creationId xmlns:a16="http://schemas.microsoft.com/office/drawing/2014/main" id="{21C216DB-0486-4563-A1F2-444E468A0DF3}"/>
              </a:ext>
            </a:extLst>
          </p:cNvPr>
          <p:cNvSpPr/>
          <p:nvPr/>
        </p:nvSpPr>
        <p:spPr>
          <a:xfrm>
            <a:off x="2907312" y="6068481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pic>
        <p:nvPicPr>
          <p:cNvPr id="4" name="Picture 2" descr="Image of horror emoji">
            <a:hlinkClick r:id="rId5"/>
            <a:extLst>
              <a:ext uri="{FF2B5EF4-FFF2-40B4-BE49-F238E27FC236}">
                <a16:creationId xmlns:a16="http://schemas.microsoft.com/office/drawing/2014/main" id="{ED9247DB-442B-4E65-8878-1830E06C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16" y="5256214"/>
            <a:ext cx="819852" cy="8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30E32-B037-46D1-8A3C-1FDD3C0FAFE1}"/>
              </a:ext>
            </a:extLst>
          </p:cNvPr>
          <p:cNvSpPr txBox="1"/>
          <p:nvPr/>
        </p:nvSpPr>
        <p:spPr>
          <a:xfrm>
            <a:off x="6821301" y="6135268"/>
            <a:ext cx="111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Overflow!</a:t>
            </a:r>
          </a:p>
        </p:txBody>
      </p:sp>
    </p:spTree>
    <p:extLst>
      <p:ext uri="{BB962C8B-B14F-4D97-AF65-F5344CB8AC3E}">
        <p14:creationId xmlns:p14="http://schemas.microsoft.com/office/powerpoint/2010/main" val="2803389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2471" y="2616348"/>
            <a:ext cx="94373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Question: </a:t>
            </a:r>
          </a:p>
          <a:p>
            <a:r>
              <a:rPr kumimoji="1" lang="en-US" altLang="zh-CN" sz="44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to represent negative numbers?</a:t>
            </a:r>
            <a:endParaRPr lang="zh-CN" altLang="en-US" sz="4400" dirty="0">
              <a:solidFill>
                <a:srgbClr val="0000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6617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1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E8A62A-4371-4EC8-8F0F-3324D7140AB9}"/>
              </a:ext>
            </a:extLst>
          </p:cNvPr>
          <p:cNvCxnSpPr/>
          <p:nvPr/>
        </p:nvCxnSpPr>
        <p:spPr>
          <a:xfrm>
            <a:off x="1782567" y="2844827"/>
            <a:ext cx="20496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9DC9D92-46C8-4759-BDA6-8715E2AF9AE1}"/>
              </a:ext>
            </a:extLst>
          </p:cNvPr>
          <p:cNvSpPr/>
          <p:nvPr/>
        </p:nvSpPr>
        <p:spPr>
          <a:xfrm>
            <a:off x="3554859" y="2954443"/>
            <a:ext cx="1434336" cy="328773"/>
          </a:xfrm>
          <a:prstGeom prst="wedgeRoundRectCallout">
            <a:avLst>
              <a:gd name="adj1" fmla="val -96818"/>
              <a:gd name="adj2" fmla="val -6093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magnitude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223369" y="5740741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</a:t>
            </a:r>
            <a:r>
              <a:rPr lang="en-US" altLang="zh-CN" sz="2400" b="1" dirty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400" dirty="0">
                <a:latin typeface="Arial"/>
                <a:cs typeface="Arial"/>
              </a:rPr>
              <a:t>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69067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95457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3ADEDE1-8B69-471D-814C-C8C229B890FA}"/>
              </a:ext>
            </a:extLst>
          </p:cNvPr>
          <p:cNvSpPr/>
          <p:nvPr/>
        </p:nvSpPr>
        <p:spPr>
          <a:xfrm>
            <a:off x="844339" y="3027811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0 0 0 0 0 1 0 0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1682F40F-03EF-44A5-BC1C-743315DD8BCF}"/>
              </a:ext>
            </a:extLst>
          </p:cNvPr>
          <p:cNvSpPr/>
          <p:nvPr/>
        </p:nvSpPr>
        <p:spPr>
          <a:xfrm>
            <a:off x="3896548" y="3017782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1 0 0 0 0 0 1 0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31" name="Rectangle 5">
            <a:extLst>
              <a:ext uri="{FF2B5EF4-FFF2-40B4-BE49-F238E27FC236}">
                <a16:creationId xmlns:a16="http://schemas.microsoft.com/office/drawing/2014/main" id="{B775CE30-19BD-4F0F-BE43-F47507848578}"/>
              </a:ext>
            </a:extLst>
          </p:cNvPr>
          <p:cNvSpPr/>
          <p:nvPr/>
        </p:nvSpPr>
        <p:spPr>
          <a:xfrm>
            <a:off x="818879" y="5615104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1 0 0 0 0 0 0 1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B91437-092A-49E0-933D-20C7AF475C86}"/>
              </a:ext>
            </a:extLst>
          </p:cNvPr>
          <p:cNvSpPr txBox="1"/>
          <p:nvPr/>
        </p:nvSpPr>
        <p:spPr>
          <a:xfrm>
            <a:off x="2902902" y="5527123"/>
            <a:ext cx="90441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(-127)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D9B26596-68A9-4F5F-8ADD-49A8ED66853C}"/>
              </a:ext>
            </a:extLst>
          </p:cNvPr>
          <p:cNvSpPr/>
          <p:nvPr/>
        </p:nvSpPr>
        <p:spPr>
          <a:xfrm>
            <a:off x="4005651" y="5576327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0 0 0 0 0 0 0 1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87E3199-BF6C-4332-9B9C-70CA4AD254C5}"/>
              </a:ext>
            </a:extLst>
          </p:cNvPr>
          <p:cNvSpPr txBox="1"/>
          <p:nvPr/>
        </p:nvSpPr>
        <p:spPr>
          <a:xfrm>
            <a:off x="6224006" y="5453860"/>
            <a:ext cx="59984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(1)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2D3DF9-A350-4D55-9CBE-DAA7F68D2655}"/>
              </a:ext>
            </a:extLst>
          </p:cNvPr>
          <p:cNvSpPr txBox="1"/>
          <p:nvPr/>
        </p:nvSpPr>
        <p:spPr>
          <a:xfrm>
            <a:off x="2951292" y="2956123"/>
            <a:ext cx="59984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(4)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D56718-BF23-4361-AD4E-020CEDD4BA83}"/>
              </a:ext>
            </a:extLst>
          </p:cNvPr>
          <p:cNvSpPr txBox="1"/>
          <p:nvPr/>
        </p:nvSpPr>
        <p:spPr>
          <a:xfrm>
            <a:off x="5957121" y="2902878"/>
            <a:ext cx="90441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(-126)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1" grpId="0"/>
      <p:bldP spid="35" grpId="0"/>
      <p:bldP spid="45" grpId="0" animBg="1"/>
      <p:bldP spid="49" grpId="0"/>
      <p:bldP spid="56" grpId="0"/>
      <p:bldP spid="57" grpId="0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3ADEDE1-8B69-471D-814C-C8C229B890FA}"/>
              </a:ext>
            </a:extLst>
          </p:cNvPr>
          <p:cNvSpPr/>
          <p:nvPr/>
        </p:nvSpPr>
        <p:spPr>
          <a:xfrm>
            <a:off x="975519" y="2990994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1 1 1 1 1 1 1 0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1682F40F-03EF-44A5-BC1C-743315DD8BCF}"/>
              </a:ext>
            </a:extLst>
          </p:cNvPr>
          <p:cNvSpPr/>
          <p:nvPr/>
        </p:nvSpPr>
        <p:spPr>
          <a:xfrm>
            <a:off x="3890427" y="2990994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0 0 0 0 0 0 1 0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31" name="Rectangle 5">
            <a:extLst>
              <a:ext uri="{FF2B5EF4-FFF2-40B4-BE49-F238E27FC236}">
                <a16:creationId xmlns:a16="http://schemas.microsoft.com/office/drawing/2014/main" id="{B775CE30-19BD-4F0F-BE43-F47507848578}"/>
              </a:ext>
            </a:extLst>
          </p:cNvPr>
          <p:cNvSpPr/>
          <p:nvPr/>
        </p:nvSpPr>
        <p:spPr>
          <a:xfrm>
            <a:off x="805280" y="5321316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1 0 0 0 0 0 0 1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B91437-092A-49E0-933D-20C7AF475C86}"/>
              </a:ext>
            </a:extLst>
          </p:cNvPr>
          <p:cNvSpPr txBox="1"/>
          <p:nvPr/>
        </p:nvSpPr>
        <p:spPr>
          <a:xfrm>
            <a:off x="2889303" y="5233335"/>
            <a:ext cx="90441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(-127)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D81915-1930-46A8-8FCB-7A0A3FF0B30E}"/>
              </a:ext>
            </a:extLst>
          </p:cNvPr>
          <p:cNvSpPr txBox="1"/>
          <p:nvPr/>
        </p:nvSpPr>
        <p:spPr>
          <a:xfrm>
            <a:off x="3082472" y="2885747"/>
            <a:ext cx="67037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(-2)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B5C345-0FD2-4F38-A5FA-A677D823A56A}"/>
              </a:ext>
            </a:extLst>
          </p:cNvPr>
          <p:cNvSpPr txBox="1"/>
          <p:nvPr/>
        </p:nvSpPr>
        <p:spPr>
          <a:xfrm>
            <a:off x="6038251" y="2885746"/>
            <a:ext cx="59984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(2)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5">
            <a:extLst>
              <a:ext uri="{FF2B5EF4-FFF2-40B4-BE49-F238E27FC236}">
                <a16:creationId xmlns:a16="http://schemas.microsoft.com/office/drawing/2014/main" id="{D241355B-5D22-4CEE-98EB-8701D5AF72CA}"/>
              </a:ext>
            </a:extLst>
          </p:cNvPr>
          <p:cNvSpPr/>
          <p:nvPr/>
        </p:nvSpPr>
        <p:spPr>
          <a:xfrm>
            <a:off x="4277247" y="5313808"/>
            <a:ext cx="2818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erdana"/>
                <a:cs typeface="Verdana"/>
              </a:rPr>
              <a:t> 0 1 1 1 1 1 1 1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42A0DC6-C05C-46C5-B39F-738775465972}"/>
              </a:ext>
            </a:extLst>
          </p:cNvPr>
          <p:cNvSpPr txBox="1"/>
          <p:nvPr/>
        </p:nvSpPr>
        <p:spPr>
          <a:xfrm>
            <a:off x="6361270" y="5225827"/>
            <a:ext cx="833883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(127)</a:t>
            </a:r>
            <a:r>
              <a:rPr lang="en-US" baseline="-25000" dirty="0">
                <a:solidFill>
                  <a:schemeClr val="accent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1" grpId="0"/>
      <p:bldP spid="35" grpId="0"/>
      <p:bldP spid="45" grpId="0" animBg="1"/>
      <p:bldP spid="39" grpId="0"/>
      <p:bldP spid="41" grpId="0"/>
      <p:bldP spid="44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61659</TotalTime>
  <Words>1567</Words>
  <Application>Microsoft Office PowerPoint</Application>
  <PresentationFormat>On-screen Show (4:3)</PresentationFormat>
  <Paragraphs>407</Paragraphs>
  <Slides>38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 Unicode MS</vt:lpstr>
      <vt:lpstr>Gill Sans</vt:lpstr>
      <vt:lpstr>Arial</vt:lpstr>
      <vt:lpstr>Calibri</vt:lpstr>
      <vt:lpstr>Consolas</vt:lpstr>
      <vt:lpstr>Courier New</vt:lpstr>
      <vt:lpstr>Helvetica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What we’ve learnt so far</vt:lpstr>
      <vt:lpstr>Describing bit patterns in a human-readable way</vt:lpstr>
      <vt:lpstr>Describing a bit pattern- Hex Notation</vt:lpstr>
      <vt:lpstr>Breakout time!</vt:lpstr>
      <vt:lpstr>Lesson plan</vt:lpstr>
      <vt:lpstr>Unsigned int addition</vt:lpstr>
      <vt:lpstr>Unsigned int addition</vt:lpstr>
      <vt:lpstr>Unsigned subtraction</vt:lpstr>
      <vt:lpstr>Unsigned subtraction</vt:lpstr>
      <vt:lpstr>PowerPoint Presentation</vt:lpstr>
      <vt:lpstr>Strawman 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5796</cp:revision>
  <cp:lastPrinted>2019-09-04T20:49:47Z</cp:lastPrinted>
  <dcterms:created xsi:type="dcterms:W3CDTF">2012-08-17T04:52:30Z</dcterms:created>
  <dcterms:modified xsi:type="dcterms:W3CDTF">2020-09-04T16:39:20Z</dcterms:modified>
</cp:coreProperties>
</file>